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353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7" r:id="rId13"/>
    <p:sldId id="363" r:id="rId14"/>
    <p:sldId id="364" r:id="rId15"/>
    <p:sldId id="365" r:id="rId16"/>
    <p:sldId id="366" r:id="rId17"/>
    <p:sldId id="368" r:id="rId18"/>
    <p:sldId id="369" r:id="rId19"/>
    <p:sldId id="371" r:id="rId20"/>
    <p:sldId id="370" r:id="rId21"/>
    <p:sldId id="372" r:id="rId22"/>
    <p:sldId id="373" r:id="rId23"/>
    <p:sldId id="374" r:id="rId24"/>
    <p:sldId id="375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D01CF-4523-4D6D-9B3B-CBF8268D4FA2}" type="datetimeFigureOut">
              <a:rPr lang="ru-RU" smtClean="0"/>
              <a:t>19.05.2018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06539-E523-476D-868D-03764BEC58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1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06539-E523-476D-868D-03764BEC58A6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13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FB319-1A40-44BA-B7BB-D2F52DAC04C2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2D831-E3C1-4911-8C60-310396134F3D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1455-4950-4A96-8AD9-AD1B4561C087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A5C2E-B619-4AD2-A9D6-0211990925DB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1291A-02CF-4228-9A2B-82A5F376E4E1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BBAF-2D2C-4F62-ADD4-78F863F154CD}" type="datetime1">
              <a:rPr lang="ru-RU" smtClean="0"/>
              <a:t>19.05.2018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3E06-94A7-4524-B49C-2DF295F0AC0D}" type="datetime1">
              <a:rPr lang="ru-RU" smtClean="0"/>
              <a:t>19.05.2018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16A4-4E30-47EA-B0BA-ACB8620182C3}" type="datetime1">
              <a:rPr lang="ru-RU" smtClean="0"/>
              <a:t>19.05.2018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5372-8819-412F-B8EE-BCF2CA7F2453}" type="datetime1">
              <a:rPr lang="ru-RU" smtClean="0"/>
              <a:t>19.05.2018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853C-7189-48B0-966F-8B6F411EF285}" type="datetime1">
              <a:rPr lang="ru-RU" smtClean="0"/>
              <a:t>19.05.2018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4538-805A-4EBB-9AA8-9FA90C5D4CD9}" type="datetime1">
              <a:rPr lang="ru-RU" smtClean="0"/>
              <a:t>19.05.2018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9AE4B-1510-4C09-9741-DD3A55372060}" type="datetime1">
              <a:rPr lang="ru-RU" smtClean="0"/>
              <a:t>19.05.2018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Инженерно-технические методы защиты </a:t>
            </a:r>
            <a:r>
              <a:rPr lang="ru-RU" dirty="0" smtClean="0"/>
              <a:t>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Вредоносное программное обеспечение. Защита от вредоносного программного обеспечения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69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 err="1" smtClean="0"/>
              <a:t>Руткиты</a:t>
            </a:r>
            <a:r>
              <a:rPr lang="ru-RU" sz="2300" dirty="0"/>
              <a:t> представляют собой более продвинутый вариант троянских коней. Некоторые антивирусные компании не разделяют </a:t>
            </a:r>
            <a:r>
              <a:rPr lang="ru-RU" sz="2300" dirty="0" err="1"/>
              <a:t>руткиты</a:t>
            </a:r>
            <a:r>
              <a:rPr lang="ru-RU" sz="2300" dirty="0"/>
              <a:t> и троянцы, относя их к одной категории зловредных программ. Однако троян прячется на компьютере, обычно маскируясь под известную программу (например, </a:t>
            </a:r>
            <a:r>
              <a:rPr lang="ru-RU" sz="2300" dirty="0" err="1"/>
              <a:t>Spymaster</a:t>
            </a:r>
            <a:r>
              <a:rPr lang="ru-RU" sz="2300" dirty="0"/>
              <a:t> </a:t>
            </a:r>
            <a:r>
              <a:rPr lang="ru-RU" sz="2300" dirty="0" err="1"/>
              <a:t>выдавает</a:t>
            </a:r>
            <a:r>
              <a:rPr lang="ru-RU" sz="2300" dirty="0"/>
              <a:t> себя за приложение MSN </a:t>
            </a:r>
            <a:r>
              <a:rPr lang="ru-RU" sz="2300" dirty="0" err="1"/>
              <a:t>Messenger</a:t>
            </a:r>
            <a:r>
              <a:rPr lang="ru-RU" sz="2300" dirty="0"/>
              <a:t>), а </a:t>
            </a:r>
            <a:r>
              <a:rPr lang="ru-RU" sz="2300" dirty="0" err="1"/>
              <a:t>руткиты</a:t>
            </a:r>
            <a:r>
              <a:rPr lang="ru-RU" sz="2300" dirty="0"/>
              <a:t> используют для маскировки более продвинутые методы, внедряясь глубоко в систему.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err="1" smtClean="0"/>
              <a:t>Ботнет</a:t>
            </a:r>
            <a:r>
              <a:rPr lang="ru-RU" sz="2300" dirty="0"/>
              <a:t> (</a:t>
            </a:r>
            <a:r>
              <a:rPr lang="ru-RU" sz="2300" dirty="0" err="1"/>
              <a:t>botnet</a:t>
            </a:r>
            <a:r>
              <a:rPr lang="ru-RU" sz="2300" dirty="0"/>
              <a:t> произошло от слов </a:t>
            </a:r>
            <a:r>
              <a:rPr lang="ru-RU" sz="2300" dirty="0" err="1"/>
              <a:t>robot</a:t>
            </a:r>
            <a:r>
              <a:rPr lang="ru-RU" sz="2300" dirty="0"/>
              <a:t> и </a:t>
            </a:r>
            <a:r>
              <a:rPr lang="ru-RU" sz="2300" dirty="0" err="1"/>
              <a:t>network</a:t>
            </a:r>
            <a:r>
              <a:rPr lang="ru-RU" sz="2300" dirty="0"/>
              <a:t>) — это компьютерная сеть, состоящая из некоторого количества хостов, с запущенными ботами — автономным программным обеспечением</a:t>
            </a:r>
            <a:r>
              <a:rPr lang="ru-RU" sz="2300" dirty="0" smtClean="0"/>
              <a:t>. Чаще </a:t>
            </a:r>
            <a:r>
              <a:rPr lang="ru-RU" sz="2300" dirty="0"/>
              <a:t>всего бот в составе </a:t>
            </a:r>
            <a:r>
              <a:rPr lang="ru-RU" sz="2300" dirty="0" err="1"/>
              <a:t>ботнета</a:t>
            </a:r>
            <a:r>
              <a:rPr lang="ru-RU" sz="2300" dirty="0"/>
              <a:t> является программой, скрытно устанавливаемой на устройство жертвы и позволяющей злоумышленнику выполнять некие действия с использованием ресурсов заражённого компьютера</a:t>
            </a:r>
            <a:r>
              <a:rPr lang="ru-RU" sz="2300" dirty="0" smtClean="0"/>
              <a:t>.</a:t>
            </a: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00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Червями</a:t>
            </a:r>
            <a:r>
              <a:rPr lang="ru-RU" sz="2300" dirty="0"/>
              <a:t> называют вирусы, которые распространяются по глобальным сетям, поражая целые системы, а не отдельные программы. Это самый опасный вид вирусов, так как объектами нападения в этом случае становятся информационные системы государственного масштаба. </a:t>
            </a:r>
            <a:endParaRPr lang="ru-RU" sz="23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err="1" smtClean="0"/>
              <a:t>Бэкдор</a:t>
            </a:r>
            <a:r>
              <a:rPr lang="ru-RU" sz="2300" dirty="0"/>
              <a:t>, </a:t>
            </a:r>
            <a:r>
              <a:rPr lang="ru-RU" sz="2300" dirty="0" err="1"/>
              <a:t>backdoor</a:t>
            </a:r>
            <a:r>
              <a:rPr lang="ru-RU" sz="2300" dirty="0"/>
              <a:t> (</a:t>
            </a:r>
            <a:r>
              <a:rPr lang="ru-RU" sz="2300" dirty="0" err="1"/>
              <a:t>back</a:t>
            </a:r>
            <a:r>
              <a:rPr lang="ru-RU" sz="2300" dirty="0"/>
              <a:t> </a:t>
            </a:r>
            <a:r>
              <a:rPr lang="ru-RU" sz="2300" dirty="0" err="1"/>
              <a:t>door</a:t>
            </a:r>
            <a:r>
              <a:rPr lang="ru-RU" sz="2300" dirty="0"/>
              <a:t> - чёрный ход) — программы, которые устанавливает взломщик на взломанном им компьютере после получения первоначального доступа с целью повторного получения доступа к системе</a:t>
            </a:r>
            <a:r>
              <a:rPr lang="ru-RU" sz="23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err="1"/>
              <a:t>Кейлоггер</a:t>
            </a:r>
            <a:r>
              <a:rPr lang="ru-RU" sz="2300" dirty="0"/>
              <a:t> (</a:t>
            </a:r>
            <a:r>
              <a:rPr lang="ru-RU" sz="2300" dirty="0" err="1"/>
              <a:t>keylogger</a:t>
            </a:r>
            <a:r>
              <a:rPr lang="ru-RU" sz="2300" dirty="0"/>
              <a:t> — это регистратор нажатий клавиш) — программное обеспечение, основным назначением которого является скрытый мониторинг нажатий клавиш и ведение журнала этих нажатий или аппаратные средства. Аппаратные </a:t>
            </a:r>
            <a:r>
              <a:rPr lang="ru-RU" sz="2300" dirty="0" err="1"/>
              <a:t>кейлоггеры</a:t>
            </a:r>
            <a:r>
              <a:rPr lang="ru-RU" sz="2300" dirty="0"/>
              <a:t> встречаются значительно реже, чем программные, однако при защите важной информации о них ни в коем случае нельзя забывать.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Симптомы </a:t>
            </a:r>
            <a:r>
              <a:rPr lang="ru-RU" sz="2300" dirty="0"/>
              <a:t>заражения </a:t>
            </a:r>
            <a:r>
              <a:rPr lang="ru-RU" sz="2300" dirty="0" smtClean="0"/>
              <a:t>компьютера: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блокировка </a:t>
            </a:r>
            <a:r>
              <a:rPr lang="ru-RU" sz="2300" dirty="0"/>
              <a:t>доступа к сайтам разработчиков </a:t>
            </a:r>
            <a:r>
              <a:rPr lang="ru-RU" sz="2300" dirty="0" smtClean="0"/>
              <a:t>антивирусов;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появление </a:t>
            </a:r>
            <a:r>
              <a:rPr lang="ru-RU" sz="2300" dirty="0"/>
              <a:t>новых приложений в </a:t>
            </a:r>
            <a:r>
              <a:rPr lang="ru-RU" sz="2300" dirty="0" smtClean="0"/>
              <a:t>автозапуске;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запуск </a:t>
            </a:r>
            <a:r>
              <a:rPr lang="ru-RU" sz="2300" dirty="0"/>
              <a:t>новых процессов, неизвестных </a:t>
            </a:r>
            <a:r>
              <a:rPr lang="ru-RU" sz="2300" dirty="0" smtClean="0"/>
              <a:t>ранее;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произвольное </a:t>
            </a:r>
            <a:r>
              <a:rPr lang="ru-RU" sz="2300" dirty="0"/>
              <a:t>открытие окон, изображений, видео, </a:t>
            </a:r>
            <a:r>
              <a:rPr lang="ru-RU" sz="2300" dirty="0" smtClean="0"/>
              <a:t>звуков;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самопроизвольное </a:t>
            </a:r>
            <a:r>
              <a:rPr lang="ru-RU" sz="2300" dirty="0"/>
              <a:t>отключение или перезагрузка </a:t>
            </a:r>
            <a:r>
              <a:rPr lang="ru-RU" sz="2300" dirty="0" smtClean="0"/>
              <a:t>компьютера;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снижение </a:t>
            </a:r>
            <a:r>
              <a:rPr lang="ru-RU" sz="2300" dirty="0"/>
              <a:t>производительности </a:t>
            </a:r>
            <a:r>
              <a:rPr lang="ru-RU" sz="2300" dirty="0" smtClean="0"/>
              <a:t>компьютера;</a:t>
            </a:r>
            <a:endParaRPr lang="ru-RU" sz="23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неожиданное </a:t>
            </a:r>
            <a:r>
              <a:rPr lang="ru-RU" sz="2300" dirty="0"/>
              <a:t>открытие лотка </a:t>
            </a:r>
            <a:r>
              <a:rPr lang="ru-RU" sz="2300" dirty="0" smtClean="0"/>
              <a:t>дисковода;</a:t>
            </a:r>
            <a:endParaRPr lang="ru-RU" sz="23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исчезновение </a:t>
            </a:r>
            <a:r>
              <a:rPr lang="ru-RU" sz="2300" dirty="0"/>
              <a:t>или изменение файлов и </a:t>
            </a:r>
            <a:r>
              <a:rPr lang="ru-RU" sz="2300" dirty="0" smtClean="0"/>
              <a:t>папок;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снижение </a:t>
            </a:r>
            <a:r>
              <a:rPr lang="ru-RU" sz="2300" dirty="0"/>
              <a:t>скорости загрузки из </a:t>
            </a:r>
            <a:r>
              <a:rPr lang="ru-RU" sz="2300" smtClean="0"/>
              <a:t>Интернета;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smtClean="0"/>
              <a:t>активная </a:t>
            </a:r>
            <a:r>
              <a:rPr lang="ru-RU" sz="2300" dirty="0"/>
              <a:t>работа жестких дисков при отсутствии задач, установленных пользователем. 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2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Защита от вирусов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300" dirty="0"/>
              <a:t>Антивирусная программа — программа для обнаружения и лечения других программ, зараженных компьютерными вирусами, а так же для предотвращения заражения компьютера вирусами.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500" smtClean="0">
                <a:solidFill>
                  <a:schemeClr val="tx1"/>
                </a:solidFill>
              </a:rPr>
              <a:t>13</a:t>
            </a:fld>
            <a:endParaRPr lang="ru-RU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96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Методы обнаружения вирусов: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Сигнатурный </a:t>
            </a:r>
            <a:r>
              <a:rPr lang="ru-RU" sz="2300" dirty="0" smtClean="0"/>
              <a:t>метод. Сигнатура </a:t>
            </a:r>
            <a:r>
              <a:rPr lang="ru-RU" sz="2300" dirty="0"/>
              <a:t>— характерный фрагмент вируса, то есть короткая последовательность байтов, извлечённая из тела определённого вируса. Сигнатурный метод — метод, когда антивирусная программа, просматривая файл, обращается к антивирусным базам, которые составлены производителем программы-антивируса и если совпадение с сигнатурой есть, антивирусная защита считает данный файл инфицированным. Сигнатурные сканеры обнаруживают только известные вирусы. 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32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Эвристический </a:t>
            </a:r>
            <a:r>
              <a:rPr lang="ru-RU" sz="2300" dirty="0" smtClean="0"/>
              <a:t>метод. Эвристики </a:t>
            </a:r>
            <a:r>
              <a:rPr lang="ru-RU" sz="2300" dirty="0"/>
              <a:t>— правила, с помощью которых поиск вирусов осуществляется не по точным сигнатурам, а по необычным последовательностям программного кода. Эвристический метод обнаруживает вирусы путём тщательного исследования полной структуры программы, её компьютерных команд и других данных, содержащихся в файле. Эвристический анализатор выделяет последовательность операций, каждой из которых присваивает некоторую оценку опасности и по совокупности оценок принимает решение о том, является ли данная последовательность операций частью вредоносного кода, причём сам код не выполняется. Эвристический сканер может сделать вывод о вероятном наличии вируса, а так же обнаруживать неизвестные вирусы.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32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Песочница (виртуализация</a:t>
            </a:r>
            <a:r>
              <a:rPr lang="ru-RU" sz="2300" dirty="0" smtClean="0"/>
              <a:t>) - позволяет </a:t>
            </a:r>
            <a:r>
              <a:rPr lang="ru-RU" sz="2300" dirty="0"/>
              <a:t>выполнять подозрительные программы в изолированной и защищенной среде, в которой даже в случае заражения вирусом вреда основной системе нанесено не будет. </a:t>
            </a:r>
            <a:r>
              <a:rPr lang="ru-RU" sz="2300" dirty="0" smtClean="0"/>
              <a:t>Антивирусные </a:t>
            </a:r>
            <a:r>
              <a:rPr lang="ru-RU" sz="2300" dirty="0"/>
              <a:t>песочницы могут работать либо в режиме постоянной защиты, либо в режиме ручной защиты.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err="1"/>
              <a:t>Проактивная</a:t>
            </a:r>
            <a:r>
              <a:rPr lang="ru-RU" sz="2300" dirty="0"/>
              <a:t> защита (блокираторы </a:t>
            </a:r>
            <a:r>
              <a:rPr lang="ru-RU" sz="2300" dirty="0" smtClean="0"/>
              <a:t>поведения) -  представляет </a:t>
            </a:r>
            <a:r>
              <a:rPr lang="ru-RU" sz="2300" dirty="0"/>
              <a:t>собой резидентные программы, выявляющие вирусы по выполняемым ими действиям, а не по их коду в </a:t>
            </a:r>
            <a:r>
              <a:rPr lang="ru-RU" sz="2300" dirty="0" err="1"/>
              <a:t>инфецированной</a:t>
            </a:r>
            <a:r>
              <a:rPr lang="ru-RU" sz="2300" dirty="0"/>
              <a:t> программе. Для них не требуется постоянно обновлять базу данных сигнатур и эвристик, а достаточно определить набор действий, характеризующих возможные проявления вируса (например модификация критических системных параметров, модификация логики исполняемых файлов, сценариев, макросов и т.д.).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300" dirty="0"/>
          </a:p>
          <a:p>
            <a:pPr marL="342900" indent="-342900">
              <a:buFont typeface="Arial" pitchFamily="34" charset="0"/>
              <a:buChar char="•"/>
            </a:pP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828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Незаконное копирование и изучение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300" dirty="0" smtClean="0"/>
              <a:t>Проблемы защиты:</a:t>
            </a:r>
            <a:endParaRPr lang="ru-RU" sz="2300" dirty="0"/>
          </a:p>
          <a:p>
            <a:r>
              <a:rPr lang="ru-RU" sz="2300" dirty="0"/>
              <a:t>Незаконное использование </a:t>
            </a:r>
            <a:r>
              <a:rPr lang="ru-RU" sz="2300" dirty="0" smtClean="0"/>
              <a:t>информации, являющейся </a:t>
            </a:r>
            <a:r>
              <a:rPr lang="ru-RU" sz="2300" dirty="0"/>
              <a:t>интеллектуальной собственностью </a:t>
            </a:r>
            <a:r>
              <a:rPr lang="ru-RU" sz="2300" dirty="0" smtClean="0"/>
              <a:t>автора.</a:t>
            </a:r>
            <a:endParaRPr lang="ru-RU" sz="2300" dirty="0"/>
          </a:p>
          <a:p>
            <a:r>
              <a:rPr lang="ru-RU" sz="2300" dirty="0"/>
              <a:t>Несанкционированная модификация </a:t>
            </a:r>
            <a:r>
              <a:rPr lang="ru-RU" sz="2300" dirty="0" smtClean="0"/>
              <a:t>информации.</a:t>
            </a:r>
            <a:endParaRPr lang="ru-RU" sz="2300" dirty="0"/>
          </a:p>
          <a:p>
            <a:r>
              <a:rPr lang="ru-RU" sz="2300" dirty="0"/>
              <a:t>Незаконное распространение и сбыт </a:t>
            </a:r>
            <a:r>
              <a:rPr lang="ru-RU" sz="2300" dirty="0" smtClean="0"/>
              <a:t>информации.</a:t>
            </a:r>
            <a:endParaRPr lang="ru-RU" sz="2300" dirty="0"/>
          </a:p>
          <a:p>
            <a:r>
              <a:rPr lang="ru-RU" sz="2300" dirty="0"/>
              <a:t>Незаконное использование </a:t>
            </a:r>
            <a:r>
              <a:rPr lang="ru-RU" sz="2300" dirty="0" smtClean="0"/>
              <a:t>информации.</a:t>
            </a:r>
          </a:p>
          <a:p>
            <a:endParaRPr lang="ru-RU" sz="2300" dirty="0"/>
          </a:p>
          <a:p>
            <a:pPr marL="0" indent="0">
              <a:buNone/>
            </a:pPr>
            <a:r>
              <a:rPr lang="ru-RU" sz="2300" dirty="0" smtClean="0"/>
              <a:t>Рассмотрим на примере программного кода.</a:t>
            </a:r>
            <a:endParaRPr lang="ru-RU" sz="23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500" smtClean="0">
                <a:solidFill>
                  <a:schemeClr val="tx1"/>
                </a:solidFill>
              </a:rPr>
              <a:t>17</a:t>
            </a:fld>
            <a:endParaRPr lang="ru-RU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57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Инструментами </a:t>
            </a:r>
            <a:r>
              <a:rPr lang="ru-RU" sz="2300" dirty="0"/>
              <a:t>для исследования кода: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/>
              <a:t>Мониторы — активные (находящиеся в памяти постоянно) инструменты, записывающие все обращения к файлам или реестру, которые просил запомнить пользователь. Часто применяются для определения местоположения счётчика, сохраняющего дату установки или количество запусков программы.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/>
              <a:t>Дизассемблеры — пассивные инструменты, позволяющие восстановить текст программы на ассемблере. </a:t>
            </a:r>
            <a:endParaRPr lang="ru-RU" sz="23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 smtClean="0"/>
              <a:t>Отладчики </a:t>
            </a:r>
            <a:r>
              <a:rPr lang="ru-RU" sz="2300" dirty="0"/>
              <a:t>(</a:t>
            </a:r>
            <a:r>
              <a:rPr lang="ru-RU" sz="2300" dirty="0" err="1"/>
              <a:t>дебаггеры</a:t>
            </a:r>
            <a:r>
              <a:rPr lang="ru-RU" sz="2300" dirty="0"/>
              <a:t>) — активные инструменты, позволяющие проследить процесс выполнения по шагам, которые получают в любой момент времени всю информацию о текущем состоянии программы (</a:t>
            </a:r>
            <a:r>
              <a:rPr lang="ru-RU" sz="2300" dirty="0" err="1"/>
              <a:t>дизассмблированные</a:t>
            </a:r>
            <a:r>
              <a:rPr lang="ru-RU" sz="2300" dirty="0"/>
              <a:t> инструкции состояния памяти, регистров и т. д.) и могут вносить изменения в порядок выполнения программы. </a:t>
            </a: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5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Системы защиты </a:t>
            </a:r>
            <a:r>
              <a:rPr lang="ru-RU" sz="2300" dirty="0" smtClean="0"/>
              <a:t>по </a:t>
            </a:r>
            <a:r>
              <a:rPr lang="ru-RU" sz="2300" dirty="0"/>
              <a:t>методу установки: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300" dirty="0"/>
              <a:t>Системы, устанавливаемые на скомпилированные модули ПО. Примеры таких систем являются протекторы, представляющие собой программные инструменты, предназначенные для защиты других программ. Протекторы обрабатывают исполняемый файл программного продукта и создают новый исполняемый файл, в котором реализованы некоторые средства защиты. Код протектора добавляется таким образом, чтобы он выполнялся до основной программы, не нарушая её функциональности. Код, данные и ресурсы программы защищаются при помощи шифрования. </a:t>
            </a:r>
            <a:r>
              <a:rPr lang="ru-RU" sz="2300" dirty="0"/>
              <a:t>В том числе могут быть доступны функции динамической разблокировки фрагментов кода.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6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Вредоносное программное обеспечение – программное обеспечение, созданное с целью нанесения вреда компьютеру или локальной вычислительной сети, или созданное с целью выявления слабостей системы, или созданное с целью незаконного получения информации из системы или о системе. Как правило вредоносное программное обеспечение является нелегитимным в системе.</a:t>
            </a:r>
          </a:p>
          <a:p>
            <a:r>
              <a:rPr lang="ru-RU" sz="2300" dirty="0" smtClean="0"/>
              <a:t>Также к вредоносному программному обеспечению можно отнести легитимное программное обеспечение, имеющее «лазейки» для обхода принятых в системе мер безопасности.</a:t>
            </a:r>
            <a:endParaRPr lang="en-US" sz="23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046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300" dirty="0" smtClean="0"/>
              <a:t>Системы</a:t>
            </a:r>
            <a:r>
              <a:rPr lang="ru-RU" sz="2300" dirty="0"/>
              <a:t>, встраиваемые в код исходной программы до компиляции. </a:t>
            </a:r>
            <a:r>
              <a:rPr lang="ru-RU" sz="2300" dirty="0"/>
              <a:t>Системы данного типа являются более стойкими к атакам, т. к. исчезает чёткая граница между системой защиты и как таковым ПО. </a:t>
            </a:r>
            <a:r>
              <a:rPr lang="ru-RU" sz="2300" dirty="0"/>
              <a:t>В то же время такие системы предъявляют повышенные требования к квалификации программистов, усложняют процесс тестирования ПО и снижают его надёжность.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94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По используемым механизмам защиты: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300" dirty="0"/>
              <a:t>Системы, использующие сложные логические механизмы. Данные системы применяют различные методы и приёмы, ориентированные на затруднение дизассемблирования, отладки и анализа алгоритмов средства защиты и защищаемого ПО. Для защиты ПО используются следующие методы: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Запутывание кода программы (</a:t>
            </a:r>
            <a:r>
              <a:rPr lang="ru-RU" sz="2300" dirty="0" err="1"/>
              <a:t>обфускация</a:t>
            </a:r>
            <a:r>
              <a:rPr lang="ru-RU" sz="2300" dirty="0"/>
              <a:t>) — хаотические переходы в разные части кода, внедрение ложных процедур и циклов, искажение количества реальных параметров процедур и т. д</a:t>
            </a:r>
            <a:r>
              <a:rPr lang="ru-RU" sz="2300" dirty="0" smtClean="0"/>
              <a:t>.</a:t>
            </a:r>
            <a:endParaRPr lang="ru-RU" sz="23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Вычисление сложных математических выражений в процессе отработки механизма </a:t>
            </a:r>
            <a:r>
              <a:rPr lang="ru-RU" sz="2300" dirty="0" smtClean="0"/>
              <a:t>защиты.</a:t>
            </a:r>
            <a:endParaRPr lang="ru-RU" sz="23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Эмуляция процессоров и операционных </a:t>
            </a:r>
            <a:r>
              <a:rPr lang="ru-RU" sz="2300" dirty="0" smtClean="0"/>
              <a:t>систем.</a:t>
            </a:r>
            <a:endParaRPr lang="ru-RU" sz="2300" dirty="0"/>
          </a:p>
          <a:p>
            <a:pPr marL="799200" indent="-342900">
              <a:buFont typeface="Arial" panose="020B0604020202020204" pitchFamily="34" charset="0"/>
              <a:buChar char="•"/>
            </a:pPr>
            <a:r>
              <a:rPr lang="ru-RU" sz="2300" dirty="0" smtClean="0"/>
              <a:t>Системы</a:t>
            </a:r>
            <a:r>
              <a:rPr lang="ru-RU" sz="2300" dirty="0"/>
              <a:t>, использующие шифрование защищаемого ПО.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71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По принципу функционирования: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300" dirty="0"/>
              <a:t>Системы защиты от несанкционированного копирования. Данные системы осуществляют привязку программного обеспечения к дистрибутивному носителю. При этом, на физическом уровне создаётся дистрибутивный носитель, обладающий, предположительно, неповторимыми свойствами. На программном уровне создаётся модуль, </a:t>
            </a:r>
            <a:r>
              <a:rPr lang="ru-RU" sz="2300" dirty="0" err="1"/>
              <a:t>настроеный</a:t>
            </a:r>
            <a:r>
              <a:rPr lang="ru-RU" sz="2300" dirty="0"/>
              <a:t> на идентификацию и аутентификацию носителя, по его уникальным свойствам</a:t>
            </a:r>
            <a:r>
              <a:rPr lang="ru-RU" sz="2300" dirty="0" smtClean="0"/>
              <a:t>.</a:t>
            </a: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62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300" dirty="0" smtClean="0"/>
              <a:t>Средства </a:t>
            </a:r>
            <a:r>
              <a:rPr lang="ru-RU" sz="2300" dirty="0"/>
              <a:t>защиты от несанкционированного доступа. Данные системы осуществляют предварительную или периодическую аутентификацию пользователя программного обеспечения или его компьютерной системы, путём запроса дополнительной информации.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Парольные системы — данные системы используют чаще всего «серийный номер» и/или имя пользователя.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Система привязки ПО — системы данного типа при установке ПО, осуществляют поиск уникальных признаков компьютерной системы, либо они устанавливаются самой системой защиты. </a:t>
            </a:r>
            <a:endParaRPr lang="ru-RU" sz="2300" dirty="0" smtClean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ru-RU" sz="2300" dirty="0"/>
              <a:t>П</a:t>
            </a:r>
            <a:r>
              <a:rPr lang="ru-RU" sz="2300" dirty="0" smtClean="0"/>
              <a:t>рограммно-аппаратные </a:t>
            </a:r>
            <a:r>
              <a:rPr lang="ru-RU" sz="2300" dirty="0"/>
              <a:t>средства защиты ПО с электронными ключами. Аппаратные ключи состоят из ключа, подключаемого к USB-порту и ПО.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06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Правила для пользователей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300" dirty="0"/>
              <a:t>Никогда и никому не сообщайте свои личные пароли. Даже, если вас просит об этом хорошо знакомый специалист, всегда вводите пароль </a:t>
            </a:r>
            <a:r>
              <a:rPr lang="ru-RU" sz="2300" dirty="0" smtClean="0"/>
              <a:t>самостоятельно.</a:t>
            </a:r>
          </a:p>
          <a:p>
            <a:r>
              <a:rPr lang="ru-RU" sz="2400" dirty="0"/>
              <a:t>Никогда не открывать письма и вложения к нему, если отправитель вам неизвестен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Устанавливайте плагины только с официальных сайтов </a:t>
            </a:r>
            <a:r>
              <a:rPr lang="ru-RU" sz="2400" dirty="0" smtClean="0"/>
              <a:t>производителей.</a:t>
            </a:r>
          </a:p>
          <a:p>
            <a:r>
              <a:rPr lang="ru-RU" sz="2400" dirty="0"/>
              <a:t>Не вводите номера телефона при скачивании файла. Ищите файлы на других ресурсах</a:t>
            </a:r>
            <a:r>
              <a:rPr lang="ru-RU" sz="2400" dirty="0" smtClean="0"/>
              <a:t>.</a:t>
            </a:r>
          </a:p>
          <a:p>
            <a:r>
              <a:rPr lang="ru-RU" sz="2400"/>
              <a:t>Без антивируса в интернет не выходим.</a:t>
            </a:r>
            <a:endParaRPr lang="ru-RU" sz="23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500" smtClean="0">
                <a:solidFill>
                  <a:schemeClr val="tx1"/>
                </a:solidFill>
              </a:rPr>
              <a:t>24</a:t>
            </a:fld>
            <a:endParaRPr lang="ru-RU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96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err="1"/>
              <a:t>Вредноносное</a:t>
            </a:r>
            <a:r>
              <a:rPr lang="ru-RU" sz="2300" dirty="0"/>
              <a:t> </a:t>
            </a:r>
            <a:r>
              <a:rPr lang="ru-RU" sz="2300" dirty="0" smtClean="0"/>
              <a:t>программное </a:t>
            </a:r>
            <a:r>
              <a:rPr lang="ru-RU" sz="2300" dirty="0" err="1" smtClean="0"/>
              <a:t>обепечение</a:t>
            </a:r>
            <a:r>
              <a:rPr lang="ru-RU" sz="2300" dirty="0" smtClean="0"/>
              <a:t> </a:t>
            </a:r>
            <a:r>
              <a:rPr lang="ru-RU" sz="2300" dirty="0" err="1" smtClean="0"/>
              <a:t>malware</a:t>
            </a:r>
            <a:r>
              <a:rPr lang="ru-RU" sz="2300" dirty="0" smtClean="0"/>
              <a:t> </a:t>
            </a:r>
            <a:r>
              <a:rPr lang="ru-RU" sz="2300" dirty="0"/>
              <a:t>(от </a:t>
            </a:r>
            <a:r>
              <a:rPr lang="ru-RU" sz="2300" dirty="0" err="1"/>
              <a:t>malicious</a:t>
            </a:r>
            <a:r>
              <a:rPr lang="ru-RU" sz="2300" dirty="0"/>
              <a:t> </a:t>
            </a:r>
            <a:r>
              <a:rPr lang="ru-RU" sz="2300" dirty="0" err="1"/>
              <a:t>software</a:t>
            </a:r>
            <a:r>
              <a:rPr lang="ru-RU" sz="2300" dirty="0" smtClean="0"/>
              <a:t>):</a:t>
            </a:r>
            <a:endParaRPr lang="ru-RU" sz="23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Люки </a:t>
            </a:r>
            <a:r>
              <a:rPr lang="ru-RU" sz="2300" dirty="0"/>
              <a:t>(лазейки) — программный код, </a:t>
            </a:r>
            <a:r>
              <a:rPr lang="ru-RU" sz="2300" dirty="0" smtClean="0"/>
              <a:t>для получение доступа </a:t>
            </a:r>
            <a:r>
              <a:rPr lang="ru-RU" sz="2300" dirty="0"/>
              <a:t>в обход стандартных процедур защиты.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Логические бомбы — программный код, внедрённый в какую-либо полезную программу, который должен выполниться при наступлении определённых условий.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Вирусы — самовоспроизводящаяся программа, которая использует для репликации другой файл или другой программный код в качестве хозяина. </a:t>
            </a:r>
            <a:r>
              <a:rPr lang="ru-RU" sz="2300" dirty="0" smtClean="0"/>
              <a:t>Повреждающая </a:t>
            </a:r>
            <a:r>
              <a:rPr lang="ru-RU" sz="2300" dirty="0"/>
              <a:t>подпрограмма вируса называется «полезной нагрузкой». Вирусы могут </a:t>
            </a:r>
            <a:r>
              <a:rPr lang="ru-RU" sz="2300" dirty="0" err="1"/>
              <a:t>инфецировать</a:t>
            </a:r>
            <a:r>
              <a:rPr lang="ru-RU" sz="2300" dirty="0"/>
              <a:t> файлы программ (файловые вирусы), файлы с данными, загрузочные сектора (загрузочные вирусы), таблицу разделов жесткого диска, макрокоманды и т. д</a:t>
            </a:r>
            <a:r>
              <a:rPr lang="ru-RU" sz="2300" dirty="0" smtClean="0"/>
              <a:t>.</a:t>
            </a: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53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Троянцы </a:t>
            </a:r>
            <a:r>
              <a:rPr lang="ru-RU" sz="2300" dirty="0"/>
              <a:t>— полезная или кажущаяся полезной программа, содержащая скрытый код, которая, после запуска программы-носителя, выполняет нежелательные или разрушительные функции. </a:t>
            </a:r>
            <a:endParaRPr lang="ru-RU" sz="23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Рекламное </a:t>
            </a:r>
            <a:r>
              <a:rPr lang="ru-RU" sz="2300" dirty="0"/>
              <a:t>и шпионское ПО (</a:t>
            </a:r>
            <a:r>
              <a:rPr lang="ru-RU" sz="2300" dirty="0" err="1"/>
              <a:t>Adware</a:t>
            </a:r>
            <a:r>
              <a:rPr lang="ru-RU" sz="2300" dirty="0"/>
              <a:t> и </a:t>
            </a:r>
            <a:r>
              <a:rPr lang="ru-RU" sz="2300" dirty="0" err="1"/>
              <a:t>Spyware</a:t>
            </a:r>
            <a:r>
              <a:rPr lang="ru-RU" sz="2300" dirty="0"/>
              <a:t>). </a:t>
            </a:r>
            <a:r>
              <a:rPr lang="ru-RU" sz="2300" dirty="0" err="1"/>
              <a:t>Adware</a:t>
            </a:r>
            <a:r>
              <a:rPr lang="ru-RU" sz="2300" dirty="0"/>
              <a:t> — программы, осуществляющие демонстрацию нежелательной рекламы помимо остальной функциональности. Рекламные модули используются для доставки рекламы в браузер или основному приложению. </a:t>
            </a:r>
            <a:r>
              <a:rPr lang="ru-RU" sz="2300" dirty="0" err="1"/>
              <a:t>Spyware</a:t>
            </a:r>
            <a:r>
              <a:rPr lang="ru-RU" sz="2300" dirty="0"/>
              <a:t> — программы, отслеживающие активность пользователя в интернете и также могут рассылать целевые рекламные объявления.</a:t>
            </a:r>
          </a:p>
          <a:p>
            <a:pPr lvl="1"/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Классификация вирусов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300" dirty="0"/>
              <a:t>По «опасности»:</a:t>
            </a:r>
          </a:p>
          <a:p>
            <a:r>
              <a:rPr lang="ru-RU" sz="2300" dirty="0"/>
              <a:t>Безвредные вирусы. Они не мешают работе компьютера, но могут уменьшать объем свободной оперативной памяти и памяти на дисках, действия таких вирусов проявляются в каких-либо графических или звуковых эффектах. </a:t>
            </a:r>
          </a:p>
          <a:p>
            <a:r>
              <a:rPr lang="ru-RU" sz="2300" dirty="0"/>
              <a:t>Опасные вирусы. К ней относятся вирусы, которые могут привести к определенным сбоям в работе операционной системы или некоторых программ. </a:t>
            </a:r>
          </a:p>
          <a:p>
            <a:r>
              <a:rPr lang="ru-RU" sz="2300" dirty="0"/>
              <a:t>Очень опасные вирусы. Эти вирусы могут уничтожить определенные или все данные, находящиеся на жестком диске, изменить системную информацию, вывести из строя операционную систему и т. д. </a:t>
            </a:r>
          </a:p>
          <a:p>
            <a:pPr marL="0" indent="0">
              <a:buNone/>
            </a:pPr>
            <a:endParaRPr lang="ru-RU" sz="2300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500" smtClean="0">
                <a:solidFill>
                  <a:schemeClr val="tx1"/>
                </a:solidFill>
              </a:rPr>
              <a:t>5</a:t>
            </a:fld>
            <a:endParaRPr lang="ru-RU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49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По способу заражения: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Резидентные вирусы. Чаще всего эти вирусы являются одной из разновидностей файловых и загрузочных. Причем самой опасной </a:t>
            </a:r>
            <a:r>
              <a:rPr lang="ru-RU" sz="2300" dirty="0" smtClean="0"/>
              <a:t>разновидностью. Резидентный </a:t>
            </a:r>
            <a:r>
              <a:rPr lang="ru-RU" sz="2300" dirty="0"/>
              <a:t>вирус при </a:t>
            </a:r>
            <a:r>
              <a:rPr lang="ru-RU" sz="2300" dirty="0" smtClean="0"/>
              <a:t>заражении </a:t>
            </a:r>
            <a:r>
              <a:rPr lang="ru-RU" sz="2300" dirty="0"/>
              <a:t>компьютера оставляет в оперативной памяти свою резидентную часть, которая потом перехватывает обращение операционной системы к объектам заражения (файлам, загрузочным секторам дисков и т. п.) и внедряется в них. Резидентные вирусы находятся в памяти и являются активными вплоть до выключения или перезагрузки компьютера.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Нерезидентные </a:t>
            </a:r>
            <a:r>
              <a:rPr lang="ru-RU" sz="2300" dirty="0"/>
              <a:t>вирусы не заражают память компьютера и являются активными ограниченное время.</a:t>
            </a:r>
          </a:p>
          <a:p>
            <a:pPr lvl="1"/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4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По </a:t>
            </a:r>
            <a:r>
              <a:rPr lang="ru-RU" sz="2300" dirty="0" smtClean="0"/>
              <a:t>среде обитания:</a:t>
            </a:r>
            <a:r>
              <a:rPr lang="ru-RU" sz="2300" dirty="0"/>
              <a:t>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Файловые вирусы. До появления Интернета именно эти вирусы были самыми распространенными. На сегодняшний день известны зловредные программы, заражающие все типы выполняемых объектов любой операционной </a:t>
            </a:r>
            <a:r>
              <a:rPr lang="ru-RU" sz="2300" dirty="0" smtClean="0"/>
              <a:t>системы</a:t>
            </a:r>
            <a:r>
              <a:rPr lang="ru-RU" sz="2300" dirty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Загрузочные </a:t>
            </a:r>
            <a:r>
              <a:rPr lang="ru-RU" sz="2300" dirty="0"/>
              <a:t>вирусы. Эти вирусы заражают загрузочные сектора жестких дисков.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Макровирусы</a:t>
            </a:r>
            <a:r>
              <a:rPr lang="ru-RU" sz="2300" dirty="0"/>
              <a:t>. Эти вирусы представляют собой программы, которые выполнены на языках, встроенных в различные программные системы. Чаще всего жертвами становятся файлы, созданные различными компонентами </a:t>
            </a:r>
            <a:r>
              <a:rPr lang="ru-RU" sz="2300" dirty="0" err="1"/>
              <a:t>Microsoft</a:t>
            </a:r>
            <a:r>
              <a:rPr lang="ru-RU" sz="2300" dirty="0"/>
              <a:t> </a:t>
            </a:r>
            <a:r>
              <a:rPr lang="ru-RU" sz="2300" dirty="0" err="1"/>
              <a:t>Office</a:t>
            </a:r>
            <a:r>
              <a:rPr lang="ru-RU" sz="2300" dirty="0"/>
              <a:t> (</a:t>
            </a:r>
            <a:r>
              <a:rPr lang="ru-RU" sz="2300" dirty="0" err="1"/>
              <a:t>Word</a:t>
            </a:r>
            <a:r>
              <a:rPr lang="ru-RU" sz="2300" dirty="0"/>
              <a:t>, </a:t>
            </a:r>
            <a:r>
              <a:rPr lang="ru-RU" sz="2300" dirty="0" err="1"/>
              <a:t>Excel</a:t>
            </a:r>
            <a:r>
              <a:rPr lang="ru-RU" sz="2300" dirty="0"/>
              <a:t> и т.д.).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Сетевые </a:t>
            </a:r>
            <a:r>
              <a:rPr lang="ru-RU" sz="2300" dirty="0"/>
              <a:t>вирусы. Главной особенностью этих вирусов является возможность работы с различными сетевыми протоколами.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61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/>
              <a:t>По особенностям алгоритма: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Простейшие вирусы - паразитические, они изменяют содержимое файлов и секторов диска и могут быть достаточно легко обнаружены и уничтожены. 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 </a:t>
            </a:r>
            <a:r>
              <a:rPr lang="ru-RU" sz="2300" dirty="0" err="1"/>
              <a:t>Стелс</a:t>
            </a:r>
            <a:r>
              <a:rPr lang="ru-RU" sz="2300" dirty="0"/>
              <a:t>-вирусы (</a:t>
            </a:r>
            <a:r>
              <a:rPr lang="ru-RU" sz="2300" dirty="0" err="1"/>
              <a:t>stealth</a:t>
            </a:r>
            <a:r>
              <a:rPr lang="ru-RU" sz="2300" dirty="0"/>
              <a:t> – невидимка). Это вирусы, которые умеют скрывать свое присутствие в системе. </a:t>
            </a:r>
            <a:r>
              <a:rPr lang="ru-RU" sz="2300" dirty="0" smtClean="0"/>
              <a:t>Например: вирус </a:t>
            </a:r>
            <a:r>
              <a:rPr lang="ru-RU" sz="2300" dirty="0"/>
              <a:t>состоит из двух </a:t>
            </a:r>
            <a:r>
              <a:rPr lang="ru-RU" sz="2300" dirty="0" smtClean="0"/>
              <a:t>частей; </a:t>
            </a:r>
            <a:r>
              <a:rPr lang="ru-RU" sz="2300" dirty="0"/>
              <a:t>о</a:t>
            </a:r>
            <a:r>
              <a:rPr lang="ru-RU" sz="2300" dirty="0" smtClean="0"/>
              <a:t>дна </a:t>
            </a:r>
            <a:r>
              <a:rPr lang="ru-RU" sz="2300" dirty="0"/>
              <a:t>из них резидентная и постоянно находится в памяти </a:t>
            </a:r>
            <a:r>
              <a:rPr lang="ru-RU" sz="2300" dirty="0" smtClean="0"/>
              <a:t>компьютера; </a:t>
            </a:r>
            <a:r>
              <a:rPr lang="ru-RU" sz="2300" dirty="0"/>
              <a:t>е</a:t>
            </a:r>
            <a:r>
              <a:rPr lang="ru-RU" sz="2300" dirty="0" smtClean="0"/>
              <a:t>сли </a:t>
            </a:r>
            <a:r>
              <a:rPr lang="ru-RU" sz="2300" dirty="0"/>
              <a:t>операционная система обращается к зараженному файлу, то "резидент" перехватывает это обращение и удаляет из файла код </a:t>
            </a:r>
            <a:r>
              <a:rPr lang="ru-RU" sz="2300" dirty="0" smtClean="0"/>
              <a:t>вируса; таким </a:t>
            </a:r>
            <a:r>
              <a:rPr lang="ru-RU" sz="2300" dirty="0"/>
              <a:t>образом, приложение оказывается "</a:t>
            </a:r>
            <a:r>
              <a:rPr lang="ru-RU" sz="2300" dirty="0" smtClean="0"/>
              <a:t>чистым«; </a:t>
            </a:r>
            <a:r>
              <a:rPr lang="ru-RU" sz="2300" dirty="0"/>
              <a:t>н</a:t>
            </a:r>
            <a:r>
              <a:rPr lang="ru-RU" sz="2300" dirty="0" smtClean="0"/>
              <a:t>о </a:t>
            </a:r>
            <a:r>
              <a:rPr lang="ru-RU" sz="2300" dirty="0"/>
              <a:t>после того как оно завершает свою работу, "резидент" снова заражает его.</a:t>
            </a:r>
          </a:p>
          <a:p>
            <a:r>
              <a:rPr lang="ru-RU" sz="2300" dirty="0"/>
              <a:t> 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7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300" dirty="0" smtClean="0"/>
              <a:t>Полиморфные </a:t>
            </a:r>
            <a:r>
              <a:rPr lang="ru-RU" sz="2300" dirty="0"/>
              <a:t>вирусы. Особенностью этих вирусов является умение изменять собственный код. Сделано это для того, чтобы ввести в заблуждение антивирусные программы, часто использующие "маски" (отрывки кода, типичные для вирусов). Полиморфные вирусы бывают двух типов. Первые просто шифруют собственное "тело" с непостоянным ключом и случайным набором команд дешифратора. Вторая группа сложнее. Вирусы, относящиеся к ней, могут переписывать свой код, то есть, по сути, они сами являются программистами</a:t>
            </a:r>
            <a:r>
              <a:rPr lang="ru-RU" sz="2300" dirty="0" smtClean="0"/>
              <a:t>.</a:t>
            </a:r>
            <a:r>
              <a:rPr lang="ru-RU" sz="2300" dirty="0"/>
              <a:t> 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300" dirty="0"/>
              <a:t>Троянский конь – это программа, содержащая в себе некоторую разрушающую функцию, которая активизируется при наступлении некоторого условия срабатывания. Обычно такие программы маскируются под какие-нибудь полезные утилиты</a:t>
            </a:r>
            <a:r>
              <a:rPr lang="ru-RU" sz="2300" dirty="0" smtClean="0"/>
              <a:t>.</a:t>
            </a:r>
            <a:endParaRPr lang="ru-RU" sz="2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82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</TotalTime>
  <Words>1215</Words>
  <Application>Microsoft Office PowerPoint</Application>
  <PresentationFormat>Экран (4:3)</PresentationFormat>
  <Paragraphs>109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Инженерно-технические методы защиты информации</vt:lpstr>
      <vt:lpstr>Презентация PowerPoint</vt:lpstr>
      <vt:lpstr>Презентация PowerPoint</vt:lpstr>
      <vt:lpstr>Презентация PowerPoint</vt:lpstr>
      <vt:lpstr>Классификация вирусов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Защита от вирусов</vt:lpstr>
      <vt:lpstr>Презентация PowerPoint</vt:lpstr>
      <vt:lpstr>Презентация PowerPoint</vt:lpstr>
      <vt:lpstr>Презентация PowerPoint</vt:lpstr>
      <vt:lpstr>Незаконное копирование и изучение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для пользователей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Инженерно-технические методы защиты объектов</dc:title>
  <dc:creator>Ekaterina Gerling</dc:creator>
  <cp:lastModifiedBy>Преподаватель</cp:lastModifiedBy>
  <cp:revision>52</cp:revision>
  <dcterms:created xsi:type="dcterms:W3CDTF">2017-02-10T17:33:49Z</dcterms:created>
  <dcterms:modified xsi:type="dcterms:W3CDTF">2018-05-19T09:40:12Z</dcterms:modified>
</cp:coreProperties>
</file>